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B77009BC.xml" ContentType="application/vnd.ms-powerpoint.comments+xml"/>
  <Override PartName="/ppt/notesSlides/notesSlide3.xml" ContentType="application/vnd.openxmlformats-officedocument.presentationml.notesSlide+xml"/>
  <Override PartName="/ppt/comments/modernComment_101_944BDA3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2_C6C12DE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9" r:id="rId3"/>
    <p:sldId id="257" r:id="rId4"/>
    <p:sldId id="260" r:id="rId5"/>
    <p:sldId id="258" r:id="rId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09B0C3-C45B-C0D0-5AB1-A693E6DD979E}" name="Job van Dooren" initials="Jv" userId="cd98e635f07584e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67"/>
    <p:restoredTop sz="94668"/>
  </p:normalViewPr>
  <p:slideViewPr>
    <p:cSldViewPr snapToGrid="0">
      <p:cViewPr varScale="1">
        <p:scale>
          <a:sx n="105" d="100"/>
          <a:sy n="105" d="100"/>
        </p:scale>
        <p:origin x="2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omments/modernComment_101_944BDA3D.xml><?xml version="1.0" encoding="utf-8"?>
<p188:cmLst xmlns:a="http://schemas.openxmlformats.org/drawingml/2006/main" xmlns:r="http://schemas.openxmlformats.org/officeDocument/2006/relationships" xmlns:p188="http://schemas.microsoft.com/office/powerpoint/2018/8/main">
  <p188:cm id="{ED236D96-70F7-5D4B-A3E2-5092E89D0A22}" authorId="{A209B0C3-C45B-C0D0-5AB1-A693E6DD979E}" created="2025-06-10T08:08:56.555">
    <ac:txMkLst xmlns:ac="http://schemas.microsoft.com/office/drawing/2013/main/command">
      <pc:docMk xmlns:pc="http://schemas.microsoft.com/office/powerpoint/2013/main/command"/>
      <pc:sldMk xmlns:pc="http://schemas.microsoft.com/office/powerpoint/2013/main/command" cId="2487999037" sldId="257"/>
      <ac:spMk id="3" creationId="{8C4738EA-7859-37A0-1D41-DA48B0180DAA}"/>
      <ac:txMk cp="87" len="119">
        <ac:context len="1117" hash="3275528018"/>
      </ac:txMk>
    </ac:txMkLst>
    <p188:pos x="9834563" y="831850"/>
    <p188:txBody>
      <a:bodyPr/>
      <a:lstStyle/>
      <a:p>
        <a:r>
          <a:rPr lang="nl-NL"/>
          <a:t>Inmiddels naar onze schatting 300 bomen extra individueel vergunningplichtig. Wordt er een nieuwe opname gedaan?</a:t>
        </a:r>
      </a:p>
    </p188:txBody>
  </p188:cm>
  <p188:cm id="{44E41A60-DB81-2D45-A5AC-CD7A917E1636}" authorId="{A209B0C3-C45B-C0D0-5AB1-A693E6DD979E}" created="2025-06-10T08:10:25.855">
    <ac:txMkLst xmlns:ac="http://schemas.microsoft.com/office/drawing/2013/main/command">
      <pc:docMk xmlns:pc="http://schemas.microsoft.com/office/powerpoint/2013/main/command"/>
      <pc:sldMk xmlns:pc="http://schemas.microsoft.com/office/powerpoint/2013/main/command" cId="2487999037" sldId="257"/>
      <ac:spMk id="3" creationId="{8C4738EA-7859-37A0-1D41-DA48B0180DAA}"/>
      <ac:txMk cp="853" len="64">
        <ac:context len="1117" hash="3275528018"/>
      </ac:txMk>
    </ac:txMkLst>
    <p188:pos x="9748838" y="3532188"/>
    <p188:txBody>
      <a:bodyPr/>
      <a:lstStyle/>
      <a:p>
        <a:r>
          <a:rPr lang="nl-NL"/>
          <a:t>Uitspraak N45 Vught, waarbij ook geen compensatieplan vooraf was gemaakt.</a:t>
        </a:r>
      </a:p>
    </p188:txBody>
  </p188:cm>
  <p188:cm id="{414EFDCB-D5A4-904C-B1BF-13B8EF7D13E8}" authorId="{A209B0C3-C45B-C0D0-5AB1-A693E6DD979E}" created="2025-06-10T09:11:25.635">
    <pc:sldMkLst xmlns:pc="http://schemas.microsoft.com/office/powerpoint/2013/main/command">
      <pc:docMk/>
      <pc:sldMk cId="2487999037" sldId="257"/>
    </pc:sldMkLst>
    <p188:txBody>
      <a:bodyPr/>
      <a:lstStyle/>
      <a:p>
        <a:r>
          <a:rPr lang="nl-NL"/>
          <a:t>zie bestuurlijke overeenkomst. “De Adviesgroep heeft als taak te bezien of de uitvoering van deze overeenkomst geschiedt in de geest van de samenwerkingsovereenkomst.” “Bij verdere prioritering zal de SG, gehoord de Adviesgroep, nadrukkelijk groen- en fietsvoorzieningen trachten te realiseren.”</a:t>
        </a:r>
      </a:p>
    </p188:txBody>
  </p188:cm>
  <p188:cm id="{E1DFBD2B-58B0-6A49-9893-A4A8A36AD23A}" authorId="{A209B0C3-C45B-C0D0-5AB1-A693E6DD979E}" created="2025-06-10T09:44:38.738">
    <ac:txMkLst xmlns:ac="http://schemas.microsoft.com/office/drawing/2013/main/command">
      <pc:docMk xmlns:pc="http://schemas.microsoft.com/office/powerpoint/2013/main/command"/>
      <pc:sldMk xmlns:pc="http://schemas.microsoft.com/office/powerpoint/2013/main/command" cId="2487999037" sldId="257"/>
      <ac:spMk id="3" creationId="{8C4738EA-7859-37A0-1D41-DA48B0180DAA}"/>
      <ac:txMk cp="114" len="92">
        <ac:context len="1117" hash="3275528018"/>
      </ac:txMk>
    </ac:txMkLst>
    <p188:pos x="9834563" y="803275"/>
    <p188:txBody>
      <a:bodyPr/>
      <a:lstStyle/>
      <a:p>
        <a:r>
          <a:rPr lang="nl-NL"/>
          <a:t>veel fouten tegen wettelijke regelingen in reeds verleende vergunningen en inmiddels naar schatting 300 bomen die voorheen niet vergunning plichtig waren, zijn dat nu wel.</a:t>
        </a:r>
      </a:p>
    </p188:txBody>
  </p188:cm>
</p188:cmLst>
</file>

<file path=ppt/comments/modernComment_102_C6C12DE0.xml><?xml version="1.0" encoding="utf-8"?>
<p188:cmLst xmlns:a="http://schemas.openxmlformats.org/drawingml/2006/main" xmlns:r="http://schemas.openxmlformats.org/officeDocument/2006/relationships" xmlns:p188="http://schemas.microsoft.com/office/powerpoint/2018/8/main">
  <p188:cm id="{AA0A19EE-CAAC-F24C-A4F0-52CF43D82CD8}" authorId="{A209B0C3-C45B-C0D0-5AB1-A693E6DD979E}" created="2025-06-10T08:08:04.197">
    <ac:txMkLst xmlns:ac="http://schemas.microsoft.com/office/drawing/2013/main/command">
      <pc:docMk xmlns:pc="http://schemas.microsoft.com/office/powerpoint/2013/main/command"/>
      <pc:sldMk xmlns:pc="http://schemas.microsoft.com/office/powerpoint/2013/main/command" cId="3334548960" sldId="258"/>
      <ac:spMk id="3" creationId="{A9ED48A9-E80B-6558-344E-021F346CBE72}"/>
      <ac:txMk cp="113" len="27">
        <ac:context len="586" hash="2070524960"/>
      </ac:txMk>
    </ac:txMkLst>
    <p188:pos x="4805363" y="560388"/>
    <p188:txBody>
      <a:bodyPr/>
      <a:lstStyle/>
      <a:p>
        <a:r>
          <a:rPr lang="nl-NL"/>
          <a:t>Open deur. maar speelt bijvoorbeeld de bomenrij op de Gemeint, waar we al zeker drie jaar wachten op een uitsluitsel.</a:t>
        </a:r>
      </a:p>
    </p188:txBody>
  </p188:cm>
  <p188:cm id="{8A9509AF-7BA3-2C44-88AE-48C3D225ACBB}" authorId="{A209B0C3-C45B-C0D0-5AB1-A693E6DD979E}" created="2025-06-10T09:38:30.304">
    <ac:txMkLst xmlns:ac="http://schemas.microsoft.com/office/drawing/2013/main/command">
      <pc:docMk xmlns:pc="http://schemas.microsoft.com/office/powerpoint/2013/main/command"/>
      <pc:sldMk xmlns:pc="http://schemas.microsoft.com/office/powerpoint/2013/main/command" cId="3334548960" sldId="258"/>
      <ac:spMk id="3" creationId="{A9ED48A9-E80B-6558-344E-021F346CBE72}"/>
      <ac:txMk cp="323" len="19">
        <ac:context len="586" hash="2070524960"/>
      </ac:txMk>
    </ac:txMkLst>
    <p188:pos x="5162550" y="1360488"/>
    <p188:txBody>
      <a:bodyPr/>
      <a:lstStyle/>
      <a:p>
        <a:r>
          <a:rPr lang="nl-NL"/>
          <a:t>Zoals beloofd aan de PvdD, PS in beantwoording schriftelijke vragen op 22 januari 2025.</a:t>
        </a:r>
      </a:p>
    </p188:txBody>
  </p188:cm>
</p188:cmLst>
</file>

<file path=ppt/comments/modernComment_103_B77009BC.xml><?xml version="1.0" encoding="utf-8"?>
<p188:cmLst xmlns:a="http://schemas.openxmlformats.org/drawingml/2006/main" xmlns:r="http://schemas.openxmlformats.org/officeDocument/2006/relationships" xmlns:p188="http://schemas.microsoft.com/office/powerpoint/2018/8/main">
  <p188:cm id="{28AACF4D-7DC9-9C41-8CBE-684264F247F3}" authorId="{A209B0C3-C45B-C0D0-5AB1-A693E6DD979E}" created="2025-06-10T09:12:15.579">
    <ac:txMkLst xmlns:ac="http://schemas.microsoft.com/office/drawing/2013/main/command">
      <pc:docMk xmlns:pc="http://schemas.microsoft.com/office/powerpoint/2013/main/command"/>
      <pc:sldMk xmlns:pc="http://schemas.microsoft.com/office/powerpoint/2013/main/command" cId="3077573052" sldId="259"/>
      <ac:spMk id="3" creationId="{31EDF426-D4E8-A6A2-BDC3-7CA4EA285BC1}"/>
      <ac:txMk cp="441" len="27">
        <ac:context len="617" hash="1143226369"/>
      </ac:txMk>
    </ac:txMkLst>
    <p188:pos x="10520363" y="1903413"/>
    <p188:txBody>
      <a:bodyPr/>
      <a:lstStyle/>
      <a:p>
        <a:r>
          <a:rPr lang="nl-NL"/>
          <a:t>deel wel ingericht als opvangplaats beschermde diersoorten de Grassen.
Oppassen dat we geen sigaar uit eigen doos krijgen door de driehoek nu als compensatie voor de bomenkap te krijgen.</a:t>
        </a:r>
      </a:p>
    </p188:txBody>
  </p188:cm>
  <p188:cm id="{68848332-B423-884B-B1DC-EEF4539DC5D4}" authorId="{A209B0C3-C45B-C0D0-5AB1-A693E6DD979E}" created="2025-06-10T09:15:00.910">
    <ac:txMkLst xmlns:ac="http://schemas.microsoft.com/office/drawing/2013/main/command">
      <pc:docMk xmlns:pc="http://schemas.microsoft.com/office/powerpoint/2013/main/command"/>
      <pc:sldMk xmlns:pc="http://schemas.microsoft.com/office/powerpoint/2013/main/command" cId="3077573052" sldId="259"/>
      <ac:spMk id="2" creationId="{473553EF-7E69-FDB9-93CC-267510CDA3A9}"/>
      <ac:txMk cp="35" len="19">
        <ac:context len="55" hash="927544473"/>
      </ac:txMk>
    </ac:txMkLst>
    <p188:pos x="10206038" y="920750"/>
    <p188:txBody>
      <a:bodyPr/>
      <a:lstStyle/>
      <a:p>
        <a:r>
          <a:rPr lang="nl-NL"/>
          <a:t>Wandeling/hond uitlaten van Vlijmen Oost door randweg langs Engelermeer niet meer mogelijk.</a:t>
        </a:r>
      </a:p>
    </p188:txBody>
  </p188:cm>
  <p188:cm id="{B16102E8-C231-3D4E-BFBD-1484A4510309}" authorId="{A209B0C3-C45B-C0D0-5AB1-A693E6DD979E}" created="2025-06-10T09:15:39.914">
    <ac:txMkLst xmlns:ac="http://schemas.microsoft.com/office/drawing/2013/main/command">
      <pc:docMk xmlns:pc="http://schemas.microsoft.com/office/powerpoint/2013/main/command"/>
      <pc:sldMk xmlns:pc="http://schemas.microsoft.com/office/powerpoint/2013/main/command" cId="3077573052" sldId="259"/>
      <ac:spMk id="2" creationId="{473553EF-7E69-FDB9-93CC-267510CDA3A9}"/>
      <ac:txMk cp="22" len="9">
        <ac:context len="55" hash="927544473"/>
      </ac:txMk>
    </ac:txMkLst>
    <p188:pos x="6048375" y="920750"/>
    <p188:txBody>
      <a:bodyPr/>
      <a:lstStyle/>
      <a:p>
        <a:r>
          <a:rPr lang="nl-NL"/>
          <a:t>Door zicht op randweg en verdwijnen van dijkopgang</a:t>
        </a:r>
      </a:p>
    </p188:txBody>
  </p188:cm>
  <p188:cm id="{F1BC4C99-5C53-0B48-8565-9A428A5948E2}" authorId="{A209B0C3-C45B-C0D0-5AB1-A693E6DD979E}" created="2025-06-10T09:17:19.015">
    <ac:txMkLst xmlns:ac="http://schemas.microsoft.com/office/drawing/2013/main/command">
      <pc:docMk xmlns:pc="http://schemas.microsoft.com/office/powerpoint/2013/main/command"/>
      <pc:sldMk xmlns:pc="http://schemas.microsoft.com/office/powerpoint/2013/main/command" cId="3077573052" sldId="259"/>
      <ac:spMk id="3" creationId="{31EDF426-D4E8-A6A2-BDC3-7CA4EA285BC1}"/>
      <ac:txMk cp="176" len="19">
        <ac:context len="617" hash="1143226369"/>
      </ac:txMk>
    </ac:txMkLst>
    <p188:pos x="2733675" y="1103313"/>
    <p188:txBody>
      <a:bodyPr/>
      <a:lstStyle/>
      <a:p>
        <a:r>
          <a:rPr lang="nl-NL"/>
          <a:t>Tunnel zou ook zonder Gol gerealiseerd worden ivm water Howabo1</a:t>
        </a:r>
      </a:p>
    </p188:txBody>
  </p188:cm>
  <p188:cm id="{BFCD3D8E-1D21-2844-8FA6-6C967611A059}" authorId="{A209B0C3-C45B-C0D0-5AB1-A693E6DD979E}" created="2025-06-10T09:21:34.120">
    <ac:txMkLst xmlns:ac="http://schemas.microsoft.com/office/drawing/2013/main/command">
      <pc:docMk xmlns:pc="http://schemas.microsoft.com/office/powerpoint/2013/main/command"/>
      <pc:sldMk xmlns:pc="http://schemas.microsoft.com/office/powerpoint/2013/main/command" cId="3077573052" sldId="259"/>
      <ac:spMk id="3" creationId="{31EDF426-D4E8-A6A2-BDC3-7CA4EA285BC1}"/>
      <ac:txMk cp="492" len="97">
        <ac:context len="617" hash="1143226369"/>
      </ac:txMk>
    </ac:txMkLst>
    <p188:pos x="9120188" y="2589213"/>
    <p188:txBody>
      <a:bodyPr/>
      <a:lstStyle/>
      <a:p>
        <a:r>
          <a:rPr lang="nl-NL"/>
          <a:t>Dus Spoordijk niet afgraven!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FBECB-C87A-1E45-B5CC-C9039F3308BA}" type="datetimeFigureOut">
              <a:rPr lang="nl-NL" smtClean="0"/>
              <a:t>20-06-2025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7F290-8E6D-F549-9D05-A16DF2449CE5}" type="slidenum">
              <a:rPr lang="nl-NL" smtClean="0"/>
              <a:t>‹nr.›</a:t>
            </a:fld>
            <a:endParaRPr lang="nl-NL"/>
          </a:p>
        </p:txBody>
      </p:sp>
    </p:spTree>
    <p:extLst>
      <p:ext uri="{BB962C8B-B14F-4D97-AF65-F5344CB8AC3E}">
        <p14:creationId xmlns:p14="http://schemas.microsoft.com/office/powerpoint/2010/main" val="119441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Goedmorgen. Mijn naam is Job van Dooren en ik spreek hier namens Het Vlijmens Lint en de Natuur en Milieuvereniging Heusden. Wij verzoeken u om de extra investering GOL afhankelijk te maken van een goede natuurcompensatie, nu natuurontwikkeling een van de hoofddoelen in van het GOL </a:t>
            </a:r>
          </a:p>
        </p:txBody>
      </p:sp>
      <p:sp>
        <p:nvSpPr>
          <p:cNvPr id="4" name="Tijdelijke aanduiding voor dianummer 3"/>
          <p:cNvSpPr>
            <a:spLocks noGrp="1"/>
          </p:cNvSpPr>
          <p:nvPr>
            <p:ph type="sldNum" sz="quarter" idx="5"/>
          </p:nvPr>
        </p:nvSpPr>
        <p:spPr/>
        <p:txBody>
          <a:bodyPr/>
          <a:lstStyle/>
          <a:p>
            <a:fld id="{20F7F290-8E6D-F549-9D05-A16DF2449CE5}" type="slidenum">
              <a:rPr lang="nl-NL" smtClean="0"/>
              <a:t>1</a:t>
            </a:fld>
            <a:endParaRPr lang="nl-NL"/>
          </a:p>
        </p:txBody>
      </p:sp>
    </p:spTree>
    <p:extLst>
      <p:ext uri="{BB962C8B-B14F-4D97-AF65-F5344CB8AC3E}">
        <p14:creationId xmlns:p14="http://schemas.microsoft.com/office/powerpoint/2010/main" val="413037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te bouwen ecotunnel is positief, hoewel de onderdoorgang A59 ook zonder Gol gerealiseerd zal worden. De aan de Provinciale staten gepresenteerde ecologische verbindingszone is uitgekleed en ook volgens de wethouder te Heusden een minimale strook geworden. Tegelijkertijd gaat er veel natuur verloren in de groenblauwe mantel en de groenstructuur Heusden. En bovendien dreigt het GOL zwaar vervuilde grond van de af te graven spoordijk te gebruiken in de schone Biessertpolder. </a:t>
            </a:r>
          </a:p>
        </p:txBody>
      </p:sp>
      <p:sp>
        <p:nvSpPr>
          <p:cNvPr id="4" name="Tijdelijke aanduiding voor dianummer 3"/>
          <p:cNvSpPr>
            <a:spLocks noGrp="1"/>
          </p:cNvSpPr>
          <p:nvPr>
            <p:ph type="sldNum" sz="quarter" idx="5"/>
          </p:nvPr>
        </p:nvSpPr>
        <p:spPr/>
        <p:txBody>
          <a:bodyPr/>
          <a:lstStyle/>
          <a:p>
            <a:fld id="{20F7F290-8E6D-F549-9D05-A16DF2449CE5}" type="slidenum">
              <a:rPr lang="nl-NL" smtClean="0"/>
              <a:t>2</a:t>
            </a:fld>
            <a:endParaRPr lang="nl-NL"/>
          </a:p>
        </p:txBody>
      </p:sp>
    </p:spTree>
    <p:extLst>
      <p:ext uri="{BB962C8B-B14F-4D97-AF65-F5344CB8AC3E}">
        <p14:creationId xmlns:p14="http://schemas.microsoft.com/office/powerpoint/2010/main" val="658252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F3F3F"/>
                </a:solidFill>
                <a:effectLst/>
                <a:latin typeface="Helvetica" pitchFamily="2" charset="0"/>
              </a:rPr>
              <a:t>Nog kritischer is het met de compensatie van de bomenkap in het kader van het GOL . In een project van 220 miljoen blijkt het te moeilijk zijn een </a:t>
            </a:r>
            <a:r>
              <a:rPr lang="nl-NL" dirty="0" err="1">
                <a:solidFill>
                  <a:srgbClr val="3F3F3F"/>
                </a:solidFill>
                <a:effectLst/>
                <a:latin typeface="Helvetica" pitchFamily="2" charset="0"/>
              </a:rPr>
              <a:t>excel</a:t>
            </a:r>
            <a:r>
              <a:rPr lang="nl-NL" dirty="0">
                <a:solidFill>
                  <a:srgbClr val="3F3F3F"/>
                </a:solidFill>
                <a:effectLst/>
                <a:latin typeface="Helvetica" pitchFamily="2" charset="0"/>
              </a:rPr>
              <a:t> lijstje bij te houden. Wat, waar gekapt gaat worden en hoeveel de compensatieverplichting is. Onze inschatting is dat het om 6000 bomen gaat, waarvan minimaal 1000 individueel vergunning plichtig. En daarnaast nog vele bosschages.</a:t>
            </a:r>
            <a:br>
              <a:rPr lang="nl-NL" dirty="0">
                <a:solidFill>
                  <a:srgbClr val="3F3F3F"/>
                </a:solidFill>
                <a:effectLst/>
                <a:latin typeface="Helvetica" pitchFamily="2" charset="0"/>
              </a:rPr>
            </a:br>
            <a:r>
              <a:rPr lang="nl-NL" dirty="0">
                <a:solidFill>
                  <a:srgbClr val="3F3F3F"/>
                </a:solidFill>
                <a:effectLst/>
                <a:latin typeface="Helvetica" pitchFamily="2" charset="0"/>
              </a:rPr>
              <a:t>De vergunningen, gebaseerd op inventarisaties van 6 jaar oud, volgen niet de verplichtingen van de Omgevingswet. Lokale verordeningen die aangaande de provinciale groenblauwe mantel, en het gemeentelijke Groenstructuurplan en Fysieke Leefomgeving zijn opzij gezet. En in vergunningen wordt voor compensatie van de kap verwezen naar een niet-bestaand GOL Ruimtelijk Kwaliteit- en Compensatieplan.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F3F3F"/>
                </a:solidFill>
                <a:effectLst/>
                <a:latin typeface="Helvetica" pitchFamily="2" charset="0"/>
              </a:rPr>
              <a:t>U als raad, en wij als burgers kunnen geen zienswijze inbrengen tegen een door de aannemer op te stellen compensatieplan. En de adviesgroep GOL, die nu juist zou moeten toezien op uitvoering, is voorbarig opgeheven. De raad van state heeft al bij de N45 Vught aangegeven dat, in zo'n groot plan, voorgenomen kap zonder compensatieplan in strijd is met goede ruimtelijke ordening en rechtszekerheid.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F3F3F"/>
                </a:solidFill>
                <a:effectLst/>
                <a:latin typeface="Helvetica" pitchFamily="2" charset="0"/>
              </a:rPr>
              <a:t>Onvoldoende goede invulling van de compensatie bedreigt dus niet alleen de natuurdoelstelling, maar verhoogt sterk het risico van vertraging van het GOL.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3F3F3F"/>
              </a:solidFill>
              <a:effectLst/>
              <a:latin typeface="Helvetica" pitchFamily="2" charset="0"/>
            </a:endParaRPr>
          </a:p>
          <a:p>
            <a:endParaRPr lang="nl-NL" dirty="0"/>
          </a:p>
        </p:txBody>
      </p:sp>
      <p:sp>
        <p:nvSpPr>
          <p:cNvPr id="4" name="Tijdelijke aanduiding voor dianummer 3"/>
          <p:cNvSpPr>
            <a:spLocks noGrp="1"/>
          </p:cNvSpPr>
          <p:nvPr>
            <p:ph type="sldNum" sz="quarter" idx="5"/>
          </p:nvPr>
        </p:nvSpPr>
        <p:spPr/>
        <p:txBody>
          <a:bodyPr/>
          <a:lstStyle/>
          <a:p>
            <a:fld id="{20F7F290-8E6D-F549-9D05-A16DF2449CE5}" type="slidenum">
              <a:rPr lang="nl-NL" smtClean="0"/>
              <a:t>3</a:t>
            </a:fld>
            <a:endParaRPr lang="nl-NL"/>
          </a:p>
        </p:txBody>
      </p:sp>
    </p:spTree>
    <p:extLst>
      <p:ext uri="{BB962C8B-B14F-4D97-AF65-F5344CB8AC3E}">
        <p14:creationId xmlns:p14="http://schemas.microsoft.com/office/powerpoint/2010/main" val="50870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dan de compartimenteringsdijk voor wateropslag. Deze wordt willens en wetens op de verkeerde plaats aangelegd, met als gevolg dat veel van het werk over en paar jaar opnieuw gedaan kan worden. Met veel schade voor natuur, landschap en recreatie als gevolg. Alleen maar omdat het PIP niet opengebroken mag worden.</a:t>
            </a:r>
          </a:p>
        </p:txBody>
      </p:sp>
      <p:sp>
        <p:nvSpPr>
          <p:cNvPr id="4" name="Tijdelijke aanduiding voor dianummer 3"/>
          <p:cNvSpPr>
            <a:spLocks noGrp="1"/>
          </p:cNvSpPr>
          <p:nvPr>
            <p:ph type="sldNum" sz="quarter" idx="5"/>
          </p:nvPr>
        </p:nvSpPr>
        <p:spPr/>
        <p:txBody>
          <a:bodyPr/>
          <a:lstStyle/>
          <a:p>
            <a:fld id="{20F7F290-8E6D-F549-9D05-A16DF2449CE5}" type="slidenum">
              <a:rPr lang="nl-NL" smtClean="0"/>
              <a:t>4</a:t>
            </a:fld>
            <a:endParaRPr lang="nl-NL"/>
          </a:p>
        </p:txBody>
      </p:sp>
    </p:spTree>
    <p:extLst>
      <p:ext uri="{BB962C8B-B14F-4D97-AF65-F5344CB8AC3E}">
        <p14:creationId xmlns:p14="http://schemas.microsoft.com/office/powerpoint/2010/main" val="10628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3F3F3F"/>
              </a:solidFill>
              <a:effectLst/>
              <a:latin typeface="Helvetica" pitchFamily="2" charset="0"/>
            </a:endParaRPr>
          </a:p>
          <a:p>
            <a:r>
              <a:rPr lang="nl-NL" dirty="0"/>
              <a:t>Samenvattend een advies aan u: </a:t>
            </a:r>
          </a:p>
          <a:p>
            <a:r>
              <a:rPr lang="nl-NL" dirty="0"/>
              <a:t>Verzoek om herziening ligging van die dijken</a:t>
            </a:r>
          </a:p>
          <a:p>
            <a:r>
              <a:rPr lang="nl-NL" dirty="0"/>
              <a:t>Open deur: vraag niet te kappen waar niet nodig is</a:t>
            </a:r>
          </a:p>
          <a:p>
            <a:r>
              <a:rPr lang="nl-NL" dirty="0"/>
              <a:t>Vraag om een ordentelijk proces van taxaties bomen en bijbehorende vergunningen </a:t>
            </a:r>
          </a:p>
          <a:p>
            <a:r>
              <a:rPr lang="nl-NL" dirty="0"/>
              <a:t>Stel als voorwaarde voor de budgetuitbreiding, een door u te accorderen compensatieplan, voorafgaand aan kap.</a:t>
            </a:r>
          </a:p>
        </p:txBody>
      </p:sp>
      <p:sp>
        <p:nvSpPr>
          <p:cNvPr id="4" name="Tijdelijke aanduiding voor dianummer 3"/>
          <p:cNvSpPr>
            <a:spLocks noGrp="1"/>
          </p:cNvSpPr>
          <p:nvPr>
            <p:ph type="sldNum" sz="quarter" idx="5"/>
          </p:nvPr>
        </p:nvSpPr>
        <p:spPr/>
        <p:txBody>
          <a:bodyPr/>
          <a:lstStyle/>
          <a:p>
            <a:fld id="{20F7F290-8E6D-F549-9D05-A16DF2449CE5}" type="slidenum">
              <a:rPr lang="nl-NL" smtClean="0"/>
              <a:t>5</a:t>
            </a:fld>
            <a:endParaRPr lang="nl-NL"/>
          </a:p>
        </p:txBody>
      </p:sp>
    </p:spTree>
    <p:extLst>
      <p:ext uri="{BB962C8B-B14F-4D97-AF65-F5344CB8AC3E}">
        <p14:creationId xmlns:p14="http://schemas.microsoft.com/office/powerpoint/2010/main" val="2464085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19115-3201-78F4-549F-53A25DC370C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0ED29EC-5923-E51E-35A4-14654BFB7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0260C13-9E10-CF74-DA69-E4B7A51CD5B9}"/>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BC19A0CA-ECB4-8CD6-7E05-783829EF99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2C627C-65DC-E7B1-B0DC-9BBA04C21EBE}"/>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1890690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BA1F0-80EB-CE89-7CAD-AE9CFC431DE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ABF5D78-673E-8111-1613-E81EC634F5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08AE575-49CA-185F-5703-BB281B52F535}"/>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73B8EB0C-45B8-EB0D-EDC6-1B564444105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F0B34E-FD12-6D9D-80B5-E47FDD7A5B8E}"/>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24721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E652D97-2286-488F-59D8-219C6A29AE3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CC3D688-D24E-79AF-A26E-B4FA0D418C6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1A177F-334E-6188-C69D-BFC44D589463}"/>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08F06BED-7FF2-F689-A615-D0762C80F5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7449A4-BF34-00F6-15A0-80A439876532}"/>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153955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25AB7-9B37-FE37-460B-5AF62512CC0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9698E2-2E1A-8058-5341-2BFDF3EC093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AD43D3-5951-701D-682D-A3A94B6AF309}"/>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68150D80-2646-931D-9000-A4DA7A9A09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7E2723B-C0C1-B000-D816-E8EE07374032}"/>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428316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F359B-CC9C-BDCB-EDDA-BE5D5AC4211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10EC43C-00DA-B19A-F1F0-0247C90E33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5441872-246B-0A63-C09A-5D4CAAC809B4}"/>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C8EAEBD3-00EE-3AA2-353E-A9F43CCB7C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CA5FB8-EFE6-672C-4783-3AEE1C00CD73}"/>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378126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EFFCC-1722-772E-E932-87D2B862372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6B469F9-A8B2-EB46-BB4B-BC900118D91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0E9A6C7-6DD2-BC8A-0167-64A2D312DC5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8EBC4ED-2C05-1B72-BC3D-77C7598A9C85}"/>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6" name="Tijdelijke aanduiding voor voettekst 5">
            <a:extLst>
              <a:ext uri="{FF2B5EF4-FFF2-40B4-BE49-F238E27FC236}">
                <a16:creationId xmlns:a16="http://schemas.microsoft.com/office/drawing/2014/main" id="{A558609E-63D2-D473-6F31-2DD5EB9CFC8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48522E0-7E95-00A9-333A-B04A85A8BD93}"/>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39546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3003B-C187-EF50-ECAA-533C45009EF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2FA8C8A-6B00-2959-34CC-69631E7D2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1F72920-7A53-A8D4-08FB-EC0ABA6D07B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D9B42E-69A9-AD64-EE02-BC2C7F4FD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041FA40-8DAA-D0AC-73AA-B39A382E85B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2BE575-6679-EEA3-4EF2-ABD68F574E63}"/>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8" name="Tijdelijke aanduiding voor voettekst 7">
            <a:extLst>
              <a:ext uri="{FF2B5EF4-FFF2-40B4-BE49-F238E27FC236}">
                <a16:creationId xmlns:a16="http://schemas.microsoft.com/office/drawing/2014/main" id="{CFFEB99F-1B53-1D43-33B1-FB17E95BD31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A85041B-7812-9F6F-0302-D4231DAE9E66}"/>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61627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BD9827-F929-1A85-4301-A9C3C48F8AA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DDA6634-3342-3248-C89B-E8A3D62E4B84}"/>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4" name="Tijdelijke aanduiding voor voettekst 3">
            <a:extLst>
              <a:ext uri="{FF2B5EF4-FFF2-40B4-BE49-F238E27FC236}">
                <a16:creationId xmlns:a16="http://schemas.microsoft.com/office/drawing/2014/main" id="{43B6BDB0-0CFD-8C04-857E-7427E0950B2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9A4A52-168C-7989-1E6D-1A25B9FE7E05}"/>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194809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0E3194D-5BEC-159F-DB14-AA7F51A140B3}"/>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3" name="Tijdelijke aanduiding voor voettekst 2">
            <a:extLst>
              <a:ext uri="{FF2B5EF4-FFF2-40B4-BE49-F238E27FC236}">
                <a16:creationId xmlns:a16="http://schemas.microsoft.com/office/drawing/2014/main" id="{332CED8F-1445-BB9D-718F-9EF2A08FB90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AF0B9A8-073C-36D3-4EE7-212AEE31197A}"/>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15882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B47AE-6CE2-D075-D8B2-08197BD681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CF9E8B0-C09A-5840-CB3A-E202EB040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5B1FA38-882B-BD1B-AE86-B19A8C2DB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39794C5-6EC6-1A10-8451-9B147CA8FDE4}"/>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6" name="Tijdelijke aanduiding voor voettekst 5">
            <a:extLst>
              <a:ext uri="{FF2B5EF4-FFF2-40B4-BE49-F238E27FC236}">
                <a16:creationId xmlns:a16="http://schemas.microsoft.com/office/drawing/2014/main" id="{56F981BF-6931-B25B-5EA6-BE25C41207C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6AF87F-14CA-E757-2920-57508B5C1D58}"/>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2531751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C08CBE-4FC0-E562-F350-F77F7FE36F7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0C83B5A-E5F3-EBC4-0128-D993312727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81FF7F1-DD8E-94F9-EA5A-359ABE893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17F09E9-B36D-6C78-41F4-9052F12A07C9}"/>
              </a:ext>
            </a:extLst>
          </p:cNvPr>
          <p:cNvSpPr>
            <a:spLocks noGrp="1"/>
          </p:cNvSpPr>
          <p:nvPr>
            <p:ph type="dt" sz="half" idx="10"/>
          </p:nvPr>
        </p:nvSpPr>
        <p:spPr/>
        <p:txBody>
          <a:bodyPr/>
          <a:lstStyle/>
          <a:p>
            <a:fld id="{04A670FB-5D47-B243-B63D-484F8858129F}" type="datetimeFigureOut">
              <a:rPr lang="nl-NL" smtClean="0"/>
              <a:t>20-06-2025</a:t>
            </a:fld>
            <a:endParaRPr lang="nl-NL"/>
          </a:p>
        </p:txBody>
      </p:sp>
      <p:sp>
        <p:nvSpPr>
          <p:cNvPr id="6" name="Tijdelijke aanduiding voor voettekst 5">
            <a:extLst>
              <a:ext uri="{FF2B5EF4-FFF2-40B4-BE49-F238E27FC236}">
                <a16:creationId xmlns:a16="http://schemas.microsoft.com/office/drawing/2014/main" id="{6D97A992-34C8-A51D-768F-E0275A2CE4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20DA32-89C8-41D0-38D5-06E87FF3C7DF}"/>
              </a:ext>
            </a:extLst>
          </p:cNvPr>
          <p:cNvSpPr>
            <a:spLocks noGrp="1"/>
          </p:cNvSpPr>
          <p:nvPr>
            <p:ph type="sldNum" sz="quarter" idx="12"/>
          </p:nvPr>
        </p:nvSpPr>
        <p:spPr/>
        <p:txBody>
          <a:bodyPr/>
          <a:lstStyle/>
          <a:p>
            <a:fld id="{6A5E0580-A746-654B-888F-2C2DFBD11893}" type="slidenum">
              <a:rPr lang="nl-NL" smtClean="0"/>
              <a:t>‹nr.›</a:t>
            </a:fld>
            <a:endParaRPr lang="nl-NL"/>
          </a:p>
        </p:txBody>
      </p:sp>
    </p:spTree>
    <p:extLst>
      <p:ext uri="{BB962C8B-B14F-4D97-AF65-F5344CB8AC3E}">
        <p14:creationId xmlns:p14="http://schemas.microsoft.com/office/powerpoint/2010/main" val="44578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9936B1B-F8BB-120C-4AC9-63D0F7A23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C0B17DF-1B93-AC88-1644-AC9F433085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E01179-C226-6A9D-D340-F26D619A1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A670FB-5D47-B243-B63D-484F8858129F}" type="datetimeFigureOut">
              <a:rPr lang="nl-NL" smtClean="0"/>
              <a:t>20-06-2025</a:t>
            </a:fld>
            <a:endParaRPr lang="nl-NL"/>
          </a:p>
        </p:txBody>
      </p:sp>
      <p:sp>
        <p:nvSpPr>
          <p:cNvPr id="5" name="Tijdelijke aanduiding voor voettekst 4">
            <a:extLst>
              <a:ext uri="{FF2B5EF4-FFF2-40B4-BE49-F238E27FC236}">
                <a16:creationId xmlns:a16="http://schemas.microsoft.com/office/drawing/2014/main" id="{597C9265-2555-1354-D3C3-2280EC1A6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90907C6-476B-047F-19CD-F09711CBA6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5E0580-A746-654B-888F-2C2DFBD11893}" type="slidenum">
              <a:rPr lang="nl-NL" smtClean="0"/>
              <a:t>‹nr.›</a:t>
            </a:fld>
            <a:endParaRPr lang="nl-NL"/>
          </a:p>
        </p:txBody>
      </p:sp>
    </p:spTree>
    <p:extLst>
      <p:ext uri="{BB962C8B-B14F-4D97-AF65-F5344CB8AC3E}">
        <p14:creationId xmlns:p14="http://schemas.microsoft.com/office/powerpoint/2010/main" val="210837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microsoft.com/office/2018/10/relationships/comments" Target="../comments/modernComment_103_B77009BC.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microsoft.com/office/2018/10/relationships/comments" Target="../comments/modernComment_101_944BDA3D.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png"/><Relationship Id="rId5" Type="http://schemas.microsoft.com/office/2018/10/relationships/comments" Target="../comments/modernComment_102_C6C12DE0.xml"/><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8BA13-FA5E-6E03-4BDF-E377FB65EA0C}"/>
              </a:ext>
            </a:extLst>
          </p:cNvPr>
          <p:cNvSpPr>
            <a:spLocks noGrp="1"/>
          </p:cNvSpPr>
          <p:nvPr>
            <p:ph type="ctrTitle"/>
          </p:nvPr>
        </p:nvSpPr>
        <p:spPr>
          <a:xfrm>
            <a:off x="1620097" y="3009250"/>
            <a:ext cx="9144000" cy="2387600"/>
          </a:xfrm>
        </p:spPr>
        <p:txBody>
          <a:bodyPr>
            <a:normAutofit fontScale="90000"/>
          </a:bodyPr>
          <a:lstStyle/>
          <a:p>
            <a:r>
              <a:rPr lang="nl-NL" dirty="0"/>
              <a:t>Natuurdoelstelling GOL en haar compartimenteringsdijken</a:t>
            </a:r>
          </a:p>
        </p:txBody>
      </p:sp>
      <p:sp>
        <p:nvSpPr>
          <p:cNvPr id="3" name="Ondertitel 2">
            <a:extLst>
              <a:ext uri="{FF2B5EF4-FFF2-40B4-BE49-F238E27FC236}">
                <a16:creationId xmlns:a16="http://schemas.microsoft.com/office/drawing/2014/main" id="{95B1C241-D838-E6B5-A527-EF36DF7BD58B}"/>
              </a:ext>
            </a:extLst>
          </p:cNvPr>
          <p:cNvSpPr>
            <a:spLocks noGrp="1"/>
          </p:cNvSpPr>
          <p:nvPr>
            <p:ph type="subTitle" idx="1"/>
          </p:nvPr>
        </p:nvSpPr>
        <p:spPr>
          <a:xfrm>
            <a:off x="1524000" y="5677726"/>
            <a:ext cx="9144000" cy="1655762"/>
          </a:xfrm>
        </p:spPr>
        <p:txBody>
          <a:bodyPr/>
          <a:lstStyle/>
          <a:p>
            <a:r>
              <a:rPr lang="nl-NL" dirty="0"/>
              <a:t>Job van Dooren</a:t>
            </a:r>
          </a:p>
        </p:txBody>
      </p:sp>
      <p:pic>
        <p:nvPicPr>
          <p:cNvPr id="4" name="Afbeelding 3" descr="Afbeelding met Lettertype, Graphics, tekst, grafische vormgeving&#10;&#10;Automatisch gegenereerde beschrijving">
            <a:extLst>
              <a:ext uri="{FF2B5EF4-FFF2-40B4-BE49-F238E27FC236}">
                <a16:creationId xmlns:a16="http://schemas.microsoft.com/office/drawing/2014/main" id="{5366F128-5043-9CA1-1DA1-553B8930D0FE}"/>
              </a:ext>
            </a:extLst>
          </p:cNvPr>
          <p:cNvPicPr>
            <a:picLocks noChangeAspect="1"/>
          </p:cNvPicPr>
          <p:nvPr/>
        </p:nvPicPr>
        <p:blipFill>
          <a:blip r:embed="rId5"/>
          <a:stretch>
            <a:fillRect/>
          </a:stretch>
        </p:blipFill>
        <p:spPr>
          <a:xfrm>
            <a:off x="6647469" y="380602"/>
            <a:ext cx="3829351" cy="2534047"/>
          </a:xfrm>
          <a:prstGeom prst="rect">
            <a:avLst/>
          </a:prstGeom>
        </p:spPr>
      </p:pic>
      <p:pic>
        <p:nvPicPr>
          <p:cNvPr id="5" name="Afbeelding 4" descr="Afbeelding met tekst, Lettertype, Graphics, logo&#10;&#10;Automatisch gegenereerde beschrijving">
            <a:extLst>
              <a:ext uri="{FF2B5EF4-FFF2-40B4-BE49-F238E27FC236}">
                <a16:creationId xmlns:a16="http://schemas.microsoft.com/office/drawing/2014/main" id="{C9D3CDAF-7FCA-A061-E014-6E753D2CBB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380602"/>
            <a:ext cx="2482928" cy="2534047"/>
          </a:xfrm>
          <a:prstGeom prst="rect">
            <a:avLst/>
          </a:prstGeom>
        </p:spPr>
      </p:pic>
      <p:pic>
        <p:nvPicPr>
          <p:cNvPr id="8" name="Video 7">
            <a:extLst>
              <a:ext uri="{FF2B5EF4-FFF2-40B4-BE49-F238E27FC236}">
                <a16:creationId xmlns:a16="http://schemas.microsoft.com/office/drawing/2014/main" id="{81007DE1-60EB-FF90-2CF4-DF7CBF779C64}"/>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61154"/>
      </p:ext>
    </p:extLst>
  </p:cSld>
  <p:clrMapOvr>
    <a:masterClrMapping/>
  </p:clrMapOvr>
  <mc:AlternateContent xmlns:mc="http://schemas.openxmlformats.org/markup-compatibility/2006">
    <mc:Choice xmlns:p14="http://schemas.microsoft.com/office/powerpoint/2010/main" Requires="p14">
      <p:transition spd="slow" p14:dur="2000" advTm="18450"/>
    </mc:Choice>
    <mc:Fallback>
      <p:transition spd="slow" advTm="1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553EF-7E69-FDB9-93CC-267510CDA3A9}"/>
              </a:ext>
            </a:extLst>
          </p:cNvPr>
          <p:cNvSpPr>
            <a:spLocks noGrp="1"/>
          </p:cNvSpPr>
          <p:nvPr>
            <p:ph type="title"/>
          </p:nvPr>
        </p:nvSpPr>
        <p:spPr/>
        <p:txBody>
          <a:bodyPr>
            <a:normAutofit/>
          </a:bodyPr>
          <a:lstStyle/>
          <a:p>
            <a:r>
              <a:rPr lang="nl-NL" sz="3600" dirty="0"/>
              <a:t>Vlijmen Oost: natuur, landschap en recreatie aangetast</a:t>
            </a:r>
          </a:p>
        </p:txBody>
      </p:sp>
      <p:sp>
        <p:nvSpPr>
          <p:cNvPr id="3" name="Tijdelijke aanduiding voor inhoud 2">
            <a:extLst>
              <a:ext uri="{FF2B5EF4-FFF2-40B4-BE49-F238E27FC236}">
                <a16:creationId xmlns:a16="http://schemas.microsoft.com/office/drawing/2014/main" id="{31EDF426-D4E8-A6A2-BDC3-7CA4EA285BC1}"/>
              </a:ext>
            </a:extLst>
          </p:cNvPr>
          <p:cNvSpPr>
            <a:spLocks noGrp="1"/>
          </p:cNvSpPr>
          <p:nvPr>
            <p:ph idx="1"/>
          </p:nvPr>
        </p:nvSpPr>
        <p:spPr>
          <a:xfrm>
            <a:off x="838200" y="1825625"/>
            <a:ext cx="10515600" cy="4217988"/>
          </a:xfrm>
        </p:spPr>
        <p:txBody>
          <a:bodyPr>
            <a:normAutofit/>
          </a:bodyPr>
          <a:lstStyle/>
          <a:p>
            <a:pPr>
              <a:spcAft>
                <a:spcPts val="600"/>
              </a:spcAft>
            </a:pPr>
            <a:r>
              <a:rPr lang="nl-NL" sz="2000" dirty="0"/>
              <a:t>Randweg door Biessertpolder en langs Engelermeer, dwars door groenblauwe mantel. Bossche sloot door dijkopgang Engelense weg </a:t>
            </a:r>
            <a:r>
              <a:rPr lang="nl-NL" sz="2000" dirty="0">
                <a:sym typeface="Wingdings" pitchFamily="2" charset="2"/>
              </a:rPr>
              <a:t> schade natuur, landschap en recreatie</a:t>
            </a:r>
            <a:endParaRPr lang="nl-NL" sz="2000" dirty="0"/>
          </a:p>
          <a:p>
            <a:pPr>
              <a:spcAft>
                <a:spcPts val="600"/>
              </a:spcAft>
            </a:pPr>
            <a:r>
              <a:rPr lang="nl-NL" sz="2000" dirty="0"/>
              <a:t>Positief: ecotunnel onder A59 en 20 meter (te) smalle EVZ langs de Voordijk</a:t>
            </a:r>
          </a:p>
          <a:p>
            <a:pPr>
              <a:spcAft>
                <a:spcPts val="600"/>
              </a:spcAft>
            </a:pPr>
            <a:r>
              <a:rPr lang="nl-NL" sz="2000" dirty="0"/>
              <a:t>EVZ kleiner dan gepresenteerd door gebiedsaanpassing PIP </a:t>
            </a:r>
            <a:r>
              <a:rPr lang="nl-NL" sz="2000" dirty="0" err="1"/>
              <a:t>ivm</a:t>
            </a:r>
            <a:r>
              <a:rPr lang="nl-NL" sz="2000" dirty="0"/>
              <a:t> gronddeal: vragen in raad Heusden en PS </a:t>
            </a:r>
            <a:r>
              <a:rPr lang="nl-NL" sz="2000" dirty="0">
                <a:sym typeface="Wingdings" pitchFamily="2" charset="2"/>
              </a:rPr>
              <a:t> </a:t>
            </a:r>
            <a:r>
              <a:rPr lang="nl-NL" sz="2000" dirty="0"/>
              <a:t>Motie gemeenteraad Heusden 24/2/2022. </a:t>
            </a:r>
            <a:br>
              <a:rPr lang="nl-NL" sz="2000" dirty="0"/>
            </a:br>
            <a:r>
              <a:rPr lang="nl-NL" sz="2000" dirty="0"/>
              <a:t>Driehoek Engelenseweg, Voordijk, Randweg is teruggekocht, maar nog niet onderdeel EVZ, als gevraagd in motie</a:t>
            </a:r>
          </a:p>
          <a:p>
            <a:pPr>
              <a:spcAft>
                <a:spcPts val="600"/>
              </a:spcAft>
            </a:pPr>
            <a:r>
              <a:rPr lang="nl-NL" sz="2000" dirty="0"/>
              <a:t>Geen gebruik van zwaar vervuilde, deels al uitlogende, industriegrond in de schone Biessertpolder </a:t>
            </a:r>
            <a:r>
              <a:rPr lang="nl-NL" sz="2000" dirty="0">
                <a:sym typeface="Wingdings" pitchFamily="2" charset="2"/>
              </a:rPr>
              <a:t> spoordijk niet afgraven</a:t>
            </a:r>
            <a:endParaRPr lang="nl-NL" sz="2000" dirty="0"/>
          </a:p>
          <a:p>
            <a:pPr marL="0" indent="0">
              <a:spcAft>
                <a:spcPts val="600"/>
              </a:spcAft>
              <a:buNone/>
            </a:pPr>
            <a:endParaRPr lang="nl-NL" sz="2000" dirty="0"/>
          </a:p>
        </p:txBody>
      </p:sp>
      <p:pic>
        <p:nvPicPr>
          <p:cNvPr id="4" name="Afbeelding 3" descr="Afbeelding met Lettertype, Graphics, tekst, grafische vormgeving&#10;&#10;Automatisch gegenereerde beschrijving">
            <a:extLst>
              <a:ext uri="{FF2B5EF4-FFF2-40B4-BE49-F238E27FC236}">
                <a16:creationId xmlns:a16="http://schemas.microsoft.com/office/drawing/2014/main" id="{D37B674B-C173-8CB8-08A1-C55494AAE198}"/>
              </a:ext>
            </a:extLst>
          </p:cNvPr>
          <p:cNvPicPr>
            <a:picLocks noChangeAspect="1"/>
          </p:cNvPicPr>
          <p:nvPr/>
        </p:nvPicPr>
        <p:blipFill>
          <a:blip r:embed="rId6"/>
          <a:stretch>
            <a:fillRect/>
          </a:stretch>
        </p:blipFill>
        <p:spPr>
          <a:xfrm>
            <a:off x="10394632" y="5723255"/>
            <a:ext cx="1335406" cy="883696"/>
          </a:xfrm>
          <a:prstGeom prst="rect">
            <a:avLst/>
          </a:prstGeom>
        </p:spPr>
      </p:pic>
      <p:pic>
        <p:nvPicPr>
          <p:cNvPr id="5" name="Afbeelding 4" descr="Afbeelding met tekst, Lettertype, Graphics, logo&#10;&#10;Automatisch gegenereerde beschrijving">
            <a:extLst>
              <a:ext uri="{FF2B5EF4-FFF2-40B4-BE49-F238E27FC236}">
                <a16:creationId xmlns:a16="http://schemas.microsoft.com/office/drawing/2014/main" id="{2C3DB094-15AE-5A2E-21ED-9E3808479C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0515" y="5723255"/>
            <a:ext cx="863600" cy="881380"/>
          </a:xfrm>
          <a:prstGeom prst="rect">
            <a:avLst/>
          </a:prstGeom>
        </p:spPr>
      </p:pic>
      <p:pic>
        <p:nvPicPr>
          <p:cNvPr id="27" name="Audio 26">
            <a:extLst>
              <a:ext uri="{FF2B5EF4-FFF2-40B4-BE49-F238E27FC236}">
                <a16:creationId xmlns:a16="http://schemas.microsoft.com/office/drawing/2014/main" id="{4EFBC577-89F0-FA5F-A83E-AE1F8C99D9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77573052"/>
      </p:ext>
    </p:extLst>
  </p:cSld>
  <p:clrMapOvr>
    <a:masterClrMapping/>
  </p:clrMapOvr>
  <mc:AlternateContent xmlns:mc="http://schemas.openxmlformats.org/markup-compatibility/2006">
    <mc:Choice xmlns:p14="http://schemas.microsoft.com/office/powerpoint/2010/main" Requires="p14">
      <p:transition spd="slow" p14:dur="2000" advTm="32412"/>
    </mc:Choice>
    <mc:Fallback>
      <p:transition spd="slow" advTm="3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A8477-E42E-6058-D696-4C116F6E91BE}"/>
              </a:ext>
            </a:extLst>
          </p:cNvPr>
          <p:cNvSpPr>
            <a:spLocks noGrp="1"/>
          </p:cNvSpPr>
          <p:nvPr>
            <p:ph type="title"/>
          </p:nvPr>
        </p:nvSpPr>
        <p:spPr/>
        <p:txBody>
          <a:bodyPr>
            <a:normAutofit/>
          </a:bodyPr>
          <a:lstStyle/>
          <a:p>
            <a:r>
              <a:rPr lang="nl-NL" sz="3600" dirty="0"/>
              <a:t>6000 te kappen bomen, compensatie kap?</a:t>
            </a:r>
          </a:p>
        </p:txBody>
      </p:sp>
      <p:sp>
        <p:nvSpPr>
          <p:cNvPr id="3" name="Tijdelijke aanduiding voor inhoud 2">
            <a:extLst>
              <a:ext uri="{FF2B5EF4-FFF2-40B4-BE49-F238E27FC236}">
                <a16:creationId xmlns:a16="http://schemas.microsoft.com/office/drawing/2014/main" id="{8C4738EA-7859-37A0-1D41-DA48B0180DAA}"/>
              </a:ext>
            </a:extLst>
          </p:cNvPr>
          <p:cNvSpPr>
            <a:spLocks noGrp="1"/>
          </p:cNvSpPr>
          <p:nvPr>
            <p:ph idx="1"/>
          </p:nvPr>
        </p:nvSpPr>
        <p:spPr>
          <a:xfrm>
            <a:off x="838200" y="1474153"/>
            <a:ext cx="10891838" cy="5018722"/>
          </a:xfrm>
        </p:spPr>
        <p:txBody>
          <a:bodyPr>
            <a:normAutofit lnSpcReduction="10000"/>
          </a:bodyPr>
          <a:lstStyle/>
          <a:p>
            <a:r>
              <a:rPr lang="nl-NL" sz="2000" dirty="0"/>
              <a:t>Kap bomen in Biessertpolder, </a:t>
            </a:r>
            <a:r>
              <a:rPr lang="nl-NL" sz="2000" dirty="0" err="1"/>
              <a:t>Bokhovense</a:t>
            </a:r>
            <a:r>
              <a:rPr lang="nl-NL" sz="2000" dirty="0"/>
              <a:t> polder, </a:t>
            </a:r>
            <a:r>
              <a:rPr lang="nl-NL" sz="2000" dirty="0" err="1"/>
              <a:t>Baardwijkse</a:t>
            </a:r>
            <a:r>
              <a:rPr lang="nl-NL" sz="2000" dirty="0"/>
              <a:t> overlaat en bij Vliedberg. Totaal geschat 6000 bomen, minimaal 1000 individueel vergunning plichtig, daarnaast veel bosschages vergunning plichtig. </a:t>
            </a:r>
          </a:p>
          <a:p>
            <a:r>
              <a:rPr lang="nl-NL" sz="2000" dirty="0"/>
              <a:t>Deel vergunningen moet nog aangevraagd worden, reeds verleende vergunningen 5 jaar oud, inventarisatie 6 jaar oud:  sterk achterhaald door de tijd en nieuwe inzichten over wel of niet kappen.  </a:t>
            </a:r>
          </a:p>
          <a:p>
            <a:r>
              <a:rPr lang="nl-NL" sz="2000" dirty="0"/>
              <a:t>Er is geen (monetaire) taxatie van de te kappen bomen gemaakt, zoals bijvoorbeeld aangegeven in het Groenstructuurplan. Een nieuw twijgje voor een 80 jaar oude eik?</a:t>
            </a:r>
          </a:p>
          <a:p>
            <a:r>
              <a:rPr lang="nl-NL" sz="2000" dirty="0"/>
              <a:t>Compensatie volgens vergunningen conform het niet-bestaande GOL Ruimtelijk Kwaliteit en Compensatieplan?</a:t>
            </a:r>
          </a:p>
          <a:p>
            <a:r>
              <a:rPr lang="nl-NL" sz="2000" dirty="0"/>
              <a:t>Compensatieplan moet nog worden gemaakt door de aannemer. Behoeft enkel goedkeuring door de GOL partijen, zonder formele inspraak door volksvertegenwoordigers en belanghebbenden.  Volgens RvS tegen goede ruimtelijke ordening en rechtszekerheid.</a:t>
            </a:r>
          </a:p>
          <a:p>
            <a:r>
              <a:rPr lang="nl-NL" sz="2000" dirty="0"/>
              <a:t>Adviesgroep GOL (met veel natuurorganisaties), die </a:t>
            </a:r>
            <a:r>
              <a:rPr lang="nl-NL" sz="2000" u="sng" dirty="0"/>
              <a:t>uitvoering</a:t>
            </a:r>
            <a:r>
              <a:rPr lang="nl-NL" sz="2000" dirty="0"/>
              <a:t> van GOL zou moeten monitoren (niet de plannen), is al opgeheven voordat er een compensatieplan is?</a:t>
            </a:r>
            <a:br>
              <a:rPr lang="nl-NL" sz="2000" dirty="0"/>
            </a:br>
            <a:r>
              <a:rPr lang="nl-NL" sz="2000" dirty="0"/>
              <a:t>Terwijl uitvoering nog moet beginnen!</a:t>
            </a:r>
          </a:p>
        </p:txBody>
      </p:sp>
      <p:pic>
        <p:nvPicPr>
          <p:cNvPr id="4" name="Afbeelding 3" descr="Afbeelding met Lettertype, Graphics, tekst, grafische vormgeving&#10;&#10;Automatisch gegenereerde beschrijving">
            <a:extLst>
              <a:ext uri="{FF2B5EF4-FFF2-40B4-BE49-F238E27FC236}">
                <a16:creationId xmlns:a16="http://schemas.microsoft.com/office/drawing/2014/main" id="{E4CCEA75-626D-533D-BE09-39EF904EF339}"/>
              </a:ext>
            </a:extLst>
          </p:cNvPr>
          <p:cNvPicPr>
            <a:picLocks noChangeAspect="1"/>
          </p:cNvPicPr>
          <p:nvPr/>
        </p:nvPicPr>
        <p:blipFill>
          <a:blip r:embed="rId6"/>
          <a:stretch>
            <a:fillRect/>
          </a:stretch>
        </p:blipFill>
        <p:spPr>
          <a:xfrm>
            <a:off x="10394632" y="5723255"/>
            <a:ext cx="1335406" cy="883696"/>
          </a:xfrm>
          <a:prstGeom prst="rect">
            <a:avLst/>
          </a:prstGeom>
        </p:spPr>
      </p:pic>
      <p:pic>
        <p:nvPicPr>
          <p:cNvPr id="5" name="Afbeelding 4" descr="Afbeelding met tekst, Lettertype, Graphics, logo&#10;&#10;Automatisch gegenereerde beschrijving">
            <a:extLst>
              <a:ext uri="{FF2B5EF4-FFF2-40B4-BE49-F238E27FC236}">
                <a16:creationId xmlns:a16="http://schemas.microsoft.com/office/drawing/2014/main" id="{30E157B3-5E3F-E551-D503-B0BBAA70D2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0515" y="5723255"/>
            <a:ext cx="863600" cy="881380"/>
          </a:xfrm>
          <a:prstGeom prst="rect">
            <a:avLst/>
          </a:prstGeom>
        </p:spPr>
      </p:pic>
      <p:pic>
        <p:nvPicPr>
          <p:cNvPr id="23" name="Audio 22">
            <a:extLst>
              <a:ext uri="{FF2B5EF4-FFF2-40B4-BE49-F238E27FC236}">
                <a16:creationId xmlns:a16="http://schemas.microsoft.com/office/drawing/2014/main" id="{FF42882C-4E90-51C4-C5BB-DB35818BFB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87999037"/>
      </p:ext>
    </p:extLst>
  </p:cSld>
  <p:clrMapOvr>
    <a:masterClrMapping/>
  </p:clrMapOvr>
  <mc:AlternateContent xmlns:mc="http://schemas.openxmlformats.org/markup-compatibility/2006">
    <mc:Choice xmlns:p14="http://schemas.microsoft.com/office/powerpoint/2010/main" Requires="p14">
      <p:transition spd="slow" p14:dur="2000" advTm="85816"/>
    </mc:Choice>
    <mc:Fallback>
      <p:transition spd="slow" advTm="8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338A6-ABBF-0D4E-4516-065AFC84FDB4}"/>
              </a:ext>
            </a:extLst>
          </p:cNvPr>
          <p:cNvSpPr>
            <a:spLocks noGrp="1"/>
          </p:cNvSpPr>
          <p:nvPr>
            <p:ph type="title"/>
          </p:nvPr>
        </p:nvSpPr>
        <p:spPr/>
        <p:txBody>
          <a:bodyPr>
            <a:normAutofit/>
          </a:bodyPr>
          <a:lstStyle/>
          <a:p>
            <a:r>
              <a:rPr lang="nl-NL" sz="3600" dirty="0"/>
              <a:t>Compartimenteringsdijk Howabo 1</a:t>
            </a:r>
          </a:p>
        </p:txBody>
      </p:sp>
      <p:sp>
        <p:nvSpPr>
          <p:cNvPr id="3" name="Tijdelijke aanduiding voor inhoud 2">
            <a:extLst>
              <a:ext uri="{FF2B5EF4-FFF2-40B4-BE49-F238E27FC236}">
                <a16:creationId xmlns:a16="http://schemas.microsoft.com/office/drawing/2014/main" id="{3A808E2B-B846-A1ED-EB6C-2EE399B33319}"/>
              </a:ext>
            </a:extLst>
          </p:cNvPr>
          <p:cNvSpPr>
            <a:spLocks noGrp="1"/>
          </p:cNvSpPr>
          <p:nvPr>
            <p:ph idx="1"/>
          </p:nvPr>
        </p:nvSpPr>
        <p:spPr>
          <a:xfrm>
            <a:off x="838200" y="1825625"/>
            <a:ext cx="6324600" cy="4351338"/>
          </a:xfrm>
        </p:spPr>
        <p:txBody>
          <a:bodyPr>
            <a:normAutofit lnSpcReduction="10000"/>
          </a:bodyPr>
          <a:lstStyle/>
          <a:p>
            <a:r>
              <a:rPr lang="nl-NL" sz="2000" dirty="0"/>
              <a:t>Gemeint als dijk is verkeerde plaats, langs Engelermeer aan alle kanten beter</a:t>
            </a:r>
          </a:p>
          <a:p>
            <a:r>
              <a:rPr lang="nl-NL" sz="2000" dirty="0"/>
              <a:t>Howabo 2 bouwstenenboek: GOL moet aangepast worden, maar niet gebeurd</a:t>
            </a:r>
          </a:p>
          <a:p>
            <a:r>
              <a:rPr lang="nl-NL" sz="2000" dirty="0"/>
              <a:t>Plan Vlijmens lint langs Engelermeer:</a:t>
            </a:r>
          </a:p>
          <a:p>
            <a:pPr lvl="1"/>
            <a:r>
              <a:rPr lang="nl-NL" sz="1600" dirty="0"/>
              <a:t>Meer wateropslag</a:t>
            </a:r>
          </a:p>
          <a:p>
            <a:pPr lvl="1"/>
            <a:r>
              <a:rPr lang="nl-NL" sz="1600" dirty="0"/>
              <a:t>Minder natuurschade (kappen)</a:t>
            </a:r>
          </a:p>
          <a:p>
            <a:pPr lvl="1"/>
            <a:r>
              <a:rPr lang="nl-NL" sz="1600" dirty="0"/>
              <a:t>Meer fietsplezier</a:t>
            </a:r>
          </a:p>
          <a:p>
            <a:pPr lvl="1"/>
            <a:r>
              <a:rPr lang="nl-NL" sz="1600" dirty="0"/>
              <a:t>Minder geluid en zichtoverlast Engelermeer (natuur en recreatie)</a:t>
            </a:r>
          </a:p>
          <a:p>
            <a:pPr lvl="1"/>
            <a:r>
              <a:rPr lang="nl-NL" sz="1600" dirty="0"/>
              <a:t>Geen re-do dijken en wegen over een paar jaar (stikstofruimte, kosten en overlast)</a:t>
            </a:r>
          </a:p>
          <a:p>
            <a:pPr lvl="1"/>
            <a:r>
              <a:rPr lang="nl-NL" sz="1600" dirty="0"/>
              <a:t>Veel minder kosten</a:t>
            </a:r>
          </a:p>
          <a:p>
            <a:r>
              <a:rPr lang="nl-NL" sz="2000" dirty="0"/>
              <a:t>Ook waterschap vindt plan Vlijmens Lint beter, maar PIP mag niet opengebroken worden</a:t>
            </a:r>
          </a:p>
        </p:txBody>
      </p:sp>
      <p:pic>
        <p:nvPicPr>
          <p:cNvPr id="8" name="Audio 7">
            <a:extLst>
              <a:ext uri="{FF2B5EF4-FFF2-40B4-BE49-F238E27FC236}">
                <a16:creationId xmlns:a16="http://schemas.microsoft.com/office/drawing/2014/main" id="{35ACFB6B-9D24-0716-4A84-519D24C76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pic>
        <p:nvPicPr>
          <p:cNvPr id="14" name="Afbeelding 13" descr="Afbeelding met Lettertype, Graphics, tekst, grafische vormgeving&#10;&#10;Automatisch gegenereerde beschrijving">
            <a:extLst>
              <a:ext uri="{FF2B5EF4-FFF2-40B4-BE49-F238E27FC236}">
                <a16:creationId xmlns:a16="http://schemas.microsoft.com/office/drawing/2014/main" id="{F10D6902-CFC9-A715-15D8-1A0F6876FE1F}"/>
              </a:ext>
            </a:extLst>
          </p:cNvPr>
          <p:cNvPicPr>
            <a:picLocks noChangeAspect="1"/>
          </p:cNvPicPr>
          <p:nvPr/>
        </p:nvPicPr>
        <p:blipFill>
          <a:blip r:embed="rId6"/>
          <a:stretch>
            <a:fillRect/>
          </a:stretch>
        </p:blipFill>
        <p:spPr>
          <a:xfrm>
            <a:off x="10394632" y="5723255"/>
            <a:ext cx="1335406" cy="883696"/>
          </a:xfrm>
          <a:prstGeom prst="rect">
            <a:avLst/>
          </a:prstGeom>
        </p:spPr>
      </p:pic>
      <p:pic>
        <p:nvPicPr>
          <p:cNvPr id="15" name="Afbeelding 14" descr="Afbeelding met tekst, Lettertype, Graphics, logo&#10;&#10;Automatisch gegenereerde beschrijving">
            <a:extLst>
              <a:ext uri="{FF2B5EF4-FFF2-40B4-BE49-F238E27FC236}">
                <a16:creationId xmlns:a16="http://schemas.microsoft.com/office/drawing/2014/main" id="{3151E40E-E119-FA18-9786-9E4F3916EA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0515" y="5723255"/>
            <a:ext cx="863600" cy="881380"/>
          </a:xfrm>
          <a:prstGeom prst="rect">
            <a:avLst/>
          </a:prstGeom>
        </p:spPr>
      </p:pic>
      <p:pic>
        <p:nvPicPr>
          <p:cNvPr id="1026" name="Picture 2">
            <a:extLst>
              <a:ext uri="{FF2B5EF4-FFF2-40B4-BE49-F238E27FC236}">
                <a16:creationId xmlns:a16="http://schemas.microsoft.com/office/drawing/2014/main" id="{79B4F24C-B3A9-A6D5-8A04-186AD13676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6696" y="1389695"/>
            <a:ext cx="5029200" cy="2892962"/>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994C44A3-3BCD-17FF-19DC-BB5826A66D5A}"/>
              </a:ext>
            </a:extLst>
          </p:cNvPr>
          <p:cNvSpPr txBox="1"/>
          <p:nvPr/>
        </p:nvSpPr>
        <p:spPr>
          <a:xfrm>
            <a:off x="7788592" y="4282657"/>
            <a:ext cx="3957638" cy="1015663"/>
          </a:xfrm>
          <a:prstGeom prst="rect">
            <a:avLst/>
          </a:prstGeom>
          <a:noFill/>
        </p:spPr>
        <p:txBody>
          <a:bodyPr wrap="square" rtlCol="0">
            <a:spAutoFit/>
          </a:bodyPr>
          <a:lstStyle/>
          <a:p>
            <a:pPr algn="ctr"/>
            <a:r>
              <a:rPr lang="nl-NL" sz="1200" dirty="0"/>
              <a:t>Alternatief Het Vlijmens Lint: dijk langs meer </a:t>
            </a:r>
            <a:r>
              <a:rPr lang="nl-NL" sz="1200" dirty="0" err="1"/>
              <a:t>ipv</a:t>
            </a:r>
            <a:r>
              <a:rPr lang="nl-NL" sz="1200" dirty="0"/>
              <a:t> op Gemeint, functioneert als geluidswal naast drukke weg, fietspad er boven op, en meteen verhoogd aanleggen rotonde en dijkopgang </a:t>
            </a:r>
            <a:r>
              <a:rPr lang="nl-NL" sz="1200" dirty="0" err="1"/>
              <a:t>ivm</a:t>
            </a:r>
            <a:r>
              <a:rPr lang="nl-NL" sz="1200" dirty="0"/>
              <a:t> aansluiting nieuwe compartimenten Howabo 2</a:t>
            </a:r>
          </a:p>
        </p:txBody>
      </p:sp>
    </p:spTree>
    <p:extLst>
      <p:ext uri="{BB962C8B-B14F-4D97-AF65-F5344CB8AC3E}">
        <p14:creationId xmlns:p14="http://schemas.microsoft.com/office/powerpoint/2010/main" val="1951407284"/>
      </p:ext>
    </p:extLst>
  </p:cSld>
  <p:clrMapOvr>
    <a:masterClrMapping/>
  </p:clrMapOvr>
  <mc:AlternateContent xmlns:mc="http://schemas.openxmlformats.org/markup-compatibility/2006">
    <mc:Choice xmlns:p14="http://schemas.microsoft.com/office/powerpoint/2010/main" Requires="p14">
      <p:transition spd="slow" p14:dur="2000" advTm="18742"/>
    </mc:Choice>
    <mc:Fallback>
      <p:transition spd="slow" advTm="1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4AF54-08A9-2B70-8AE6-9710ACB18B83}"/>
              </a:ext>
            </a:extLst>
          </p:cNvPr>
          <p:cNvSpPr>
            <a:spLocks noGrp="1"/>
          </p:cNvSpPr>
          <p:nvPr>
            <p:ph type="title"/>
          </p:nvPr>
        </p:nvSpPr>
        <p:spPr/>
        <p:txBody>
          <a:bodyPr>
            <a:normAutofit/>
          </a:bodyPr>
          <a:lstStyle/>
          <a:p>
            <a:r>
              <a:rPr lang="nl-NL" sz="3600" dirty="0"/>
              <a:t>Advies aan PS bij accordering budget</a:t>
            </a:r>
          </a:p>
        </p:txBody>
      </p:sp>
      <p:sp>
        <p:nvSpPr>
          <p:cNvPr id="3" name="Tijdelijke aanduiding voor inhoud 2">
            <a:extLst>
              <a:ext uri="{FF2B5EF4-FFF2-40B4-BE49-F238E27FC236}">
                <a16:creationId xmlns:a16="http://schemas.microsoft.com/office/drawing/2014/main" id="{A9ED48A9-E80B-6558-344E-021F346CBE72}"/>
              </a:ext>
            </a:extLst>
          </p:cNvPr>
          <p:cNvSpPr>
            <a:spLocks noGrp="1"/>
          </p:cNvSpPr>
          <p:nvPr>
            <p:ph idx="1"/>
          </p:nvPr>
        </p:nvSpPr>
        <p:spPr>
          <a:xfrm>
            <a:off x="838200" y="1825625"/>
            <a:ext cx="11353800" cy="4351338"/>
          </a:xfrm>
        </p:spPr>
        <p:txBody>
          <a:bodyPr>
            <a:normAutofit/>
          </a:bodyPr>
          <a:lstStyle/>
          <a:p>
            <a:pPr>
              <a:spcBef>
                <a:spcPts val="1200"/>
              </a:spcBef>
            </a:pPr>
            <a:r>
              <a:rPr lang="nl-NL" sz="2400" dirty="0"/>
              <a:t>Verzoek om de ligging van compartimenteringsdijken te herzien in kader Howabo 2 en het plan daarop aan te passen</a:t>
            </a:r>
          </a:p>
          <a:p>
            <a:pPr>
              <a:spcBef>
                <a:spcPts val="1200"/>
              </a:spcBef>
            </a:pPr>
            <a:r>
              <a:rPr lang="nl-NL" sz="2400" dirty="0"/>
              <a:t>Niet kappen waar niet nodig (dan hoeft er ook niet gecompenseerd te worden)</a:t>
            </a:r>
          </a:p>
          <a:p>
            <a:pPr>
              <a:spcBef>
                <a:spcPts val="1200"/>
              </a:spcBef>
            </a:pPr>
            <a:r>
              <a:rPr lang="nl-NL" sz="2400" dirty="0"/>
              <a:t>Vraag om ordentelijk proces kapvergunningen, nu veel te rommelig</a:t>
            </a:r>
          </a:p>
          <a:p>
            <a:pPr>
              <a:spcBef>
                <a:spcPts val="1200"/>
              </a:spcBef>
            </a:pPr>
            <a:r>
              <a:rPr lang="nl-NL" sz="2400" dirty="0"/>
              <a:t>Eis </a:t>
            </a:r>
            <a:r>
              <a:rPr lang="nl-NL" sz="2400" u="sng" dirty="0"/>
              <a:t>formele</a:t>
            </a:r>
            <a:r>
              <a:rPr lang="nl-NL" sz="2400" dirty="0"/>
              <a:t> accordering  van het compensatieplan kap door de staten, voorafgaand aan kap als beloofd aan de PvdD, met daarin helder aangegeven:</a:t>
            </a:r>
          </a:p>
          <a:p>
            <a:pPr lvl="1">
              <a:spcBef>
                <a:spcPts val="600"/>
              </a:spcBef>
            </a:pPr>
            <a:r>
              <a:rPr lang="nl-NL" sz="2000" dirty="0"/>
              <a:t>Welke bomen en bosschages waar gekapt worden </a:t>
            </a:r>
          </a:p>
          <a:p>
            <a:pPr lvl="1">
              <a:spcBef>
                <a:spcPts val="600"/>
              </a:spcBef>
            </a:pPr>
            <a:r>
              <a:rPr lang="nl-NL" sz="2000" dirty="0"/>
              <a:t>Wat de compensatieverplichting is voor de kap</a:t>
            </a:r>
          </a:p>
          <a:p>
            <a:pPr lvl="1">
              <a:spcBef>
                <a:spcPts val="600"/>
              </a:spcBef>
            </a:pPr>
            <a:r>
              <a:rPr lang="nl-NL" sz="2000" dirty="0"/>
              <a:t>Waar en hoe dat gecompenseerd gaat worden</a:t>
            </a:r>
          </a:p>
          <a:p>
            <a:pPr lvl="1">
              <a:spcBef>
                <a:spcPts val="600"/>
              </a:spcBef>
            </a:pPr>
            <a:r>
              <a:rPr lang="nl-NL" sz="2000" dirty="0"/>
              <a:t>Hoe de realisatie van de compensatie gemonitord wordt</a:t>
            </a:r>
          </a:p>
        </p:txBody>
      </p:sp>
      <p:pic>
        <p:nvPicPr>
          <p:cNvPr id="4" name="Afbeelding 3" descr="Afbeelding met Lettertype, Graphics, tekst, grafische vormgeving&#10;&#10;Automatisch gegenereerde beschrijving">
            <a:extLst>
              <a:ext uri="{FF2B5EF4-FFF2-40B4-BE49-F238E27FC236}">
                <a16:creationId xmlns:a16="http://schemas.microsoft.com/office/drawing/2014/main" id="{5ED8BFE8-63E3-9522-9D07-9A119B3A5C77}"/>
              </a:ext>
            </a:extLst>
          </p:cNvPr>
          <p:cNvPicPr>
            <a:picLocks noChangeAspect="1"/>
          </p:cNvPicPr>
          <p:nvPr/>
        </p:nvPicPr>
        <p:blipFill>
          <a:blip r:embed="rId6"/>
          <a:stretch>
            <a:fillRect/>
          </a:stretch>
        </p:blipFill>
        <p:spPr>
          <a:xfrm>
            <a:off x="8848153" y="5733957"/>
            <a:ext cx="1335406" cy="883696"/>
          </a:xfrm>
          <a:prstGeom prst="rect">
            <a:avLst/>
          </a:prstGeom>
        </p:spPr>
      </p:pic>
      <p:pic>
        <p:nvPicPr>
          <p:cNvPr id="5" name="Afbeelding 4" descr="Afbeelding met tekst, Lettertype, Graphics, logo&#10;&#10;Automatisch gegenereerde beschrijving">
            <a:extLst>
              <a:ext uri="{FF2B5EF4-FFF2-40B4-BE49-F238E27FC236}">
                <a16:creationId xmlns:a16="http://schemas.microsoft.com/office/drawing/2014/main" id="{8C0DCE4F-2AE1-8A17-6C03-44ED6C21F0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4753" y="5736273"/>
            <a:ext cx="863600" cy="881380"/>
          </a:xfrm>
          <a:prstGeom prst="rect">
            <a:avLst/>
          </a:prstGeom>
        </p:spPr>
      </p:pic>
      <p:pic>
        <p:nvPicPr>
          <p:cNvPr id="10" name="Video 9">
            <a:extLst>
              <a:ext uri="{FF2B5EF4-FFF2-40B4-BE49-F238E27FC236}">
                <a16:creationId xmlns:a16="http://schemas.microsoft.com/office/drawing/2014/main" id="{1E4DF024-7545-5B90-059B-66951C80D8D6}"/>
              </a:ext>
            </a:extLst>
          </p:cNvPr>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4548960"/>
      </p:ext>
    </p:extLst>
  </p:cSld>
  <p:clrMapOvr>
    <a:masterClrMapping/>
  </p:clrMapOvr>
  <mc:AlternateContent xmlns:mc="http://schemas.openxmlformats.org/markup-compatibility/2006">
    <mc:Choice xmlns:p14="http://schemas.microsoft.com/office/powerpoint/2010/main" Requires="p14">
      <p:transition spd="slow" p14:dur="2000" advTm="26712"/>
    </mc:Choice>
    <mc:Fallback>
      <p:transition spd="slow" advTm="2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7353</TotalTime>
  <Words>995</Words>
  <Application>Microsoft Macintosh PowerPoint</Application>
  <PresentationFormat>Breedbeeld</PresentationFormat>
  <Paragraphs>54</Paragraphs>
  <Slides>5</Slides>
  <Notes>5</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vt:i4>
      </vt:variant>
    </vt:vector>
  </HeadingPairs>
  <TitlesOfParts>
    <vt:vector size="11" baseType="lpstr">
      <vt:lpstr>Aptos</vt:lpstr>
      <vt:lpstr>Aptos Display</vt:lpstr>
      <vt:lpstr>Arial</vt:lpstr>
      <vt:lpstr>Helvetica</vt:lpstr>
      <vt:lpstr>Wingdings</vt:lpstr>
      <vt:lpstr>Kantoorthema</vt:lpstr>
      <vt:lpstr>Natuurdoelstelling GOL en haar compartimenteringsdijken</vt:lpstr>
      <vt:lpstr>Vlijmen Oost: natuur, landschap en recreatie aangetast</vt:lpstr>
      <vt:lpstr>6000 te kappen bomen, compensatie kap?</vt:lpstr>
      <vt:lpstr>Compartimenteringsdijk Howabo 1</vt:lpstr>
      <vt:lpstr>Advies aan PS bij accordering budget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Job van Dooren</dc:creator>
  <cp:lastModifiedBy>Job van Dooren</cp:lastModifiedBy>
  <cp:revision>27</cp:revision>
  <cp:lastPrinted>2025-06-10T19:09:12Z</cp:lastPrinted>
  <dcterms:created xsi:type="dcterms:W3CDTF">2025-06-10T07:29:17Z</dcterms:created>
  <dcterms:modified xsi:type="dcterms:W3CDTF">2025-06-23T08:45:38Z</dcterms:modified>
</cp:coreProperties>
</file>